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6" r:id="rId10"/>
    <p:sldId id="265" r:id="rId11"/>
    <p:sldId id="264"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70" autoAdjust="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BCCC5-FA0D-4B3E-9B73-EF5871BE20AF}"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3544402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CCC5-FA0D-4B3E-9B73-EF5871BE20AF}"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149771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CCC5-FA0D-4B3E-9B73-EF5871BE20AF}"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E0589-E1D4-4803-A99C-D8F4B4EDA92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81531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CCC5-FA0D-4B3E-9B73-EF5871BE20AF}"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939212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CCC5-FA0D-4B3E-9B73-EF5871BE20AF}"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E0589-E1D4-4803-A99C-D8F4B4EDA92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04056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CCC5-FA0D-4B3E-9B73-EF5871BE20AF}"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93237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CCC5-FA0D-4B3E-9B73-EF5871BE20AF}"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294492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CCC5-FA0D-4B3E-9B73-EF5871BE20AF}"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302976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BCCC5-FA0D-4B3E-9B73-EF5871BE20AF}"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332504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BCCC5-FA0D-4B3E-9B73-EF5871BE20AF}" type="datetimeFigureOut">
              <a:rPr lang="en-IN" smtClean="0"/>
              <a:t>09-11-2024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298438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BCCC5-FA0D-4B3E-9B73-EF5871BE20AF}" type="datetimeFigureOut">
              <a:rPr lang="en-IN" smtClean="0"/>
              <a:t>09-11-2024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1467408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BCCC5-FA0D-4B3E-9B73-EF5871BE20AF}" type="datetimeFigureOut">
              <a:rPr lang="en-IN" smtClean="0"/>
              <a:t>09-11-2024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2328714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BCCC5-FA0D-4B3E-9B73-EF5871BE20AF}" type="datetimeFigureOut">
              <a:rPr lang="en-IN" smtClean="0"/>
              <a:t>09-11-2024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2814807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BCCC5-FA0D-4B3E-9B73-EF5871BE20AF}" type="datetimeFigureOut">
              <a:rPr lang="en-IN" smtClean="0"/>
              <a:t>09-11-2024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3250495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3BCCC5-FA0D-4B3E-9B73-EF5871BE20AF}" type="datetimeFigureOut">
              <a:rPr lang="en-IN" smtClean="0"/>
              <a:t>09-11-2024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4257169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3BCCC5-FA0D-4B3E-9B73-EF5871BE20AF}" type="datetimeFigureOut">
              <a:rPr lang="en-IN" smtClean="0"/>
              <a:t>09-11-2024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FE0589-E1D4-4803-A99C-D8F4B4EDA924}" type="slidenum">
              <a:rPr lang="en-IN" smtClean="0"/>
              <a:t>‹#›</a:t>
            </a:fld>
            <a:endParaRPr lang="en-IN"/>
          </a:p>
        </p:txBody>
      </p:sp>
    </p:spTree>
    <p:extLst>
      <p:ext uri="{BB962C8B-B14F-4D97-AF65-F5344CB8AC3E}">
        <p14:creationId xmlns:p14="http://schemas.microsoft.com/office/powerpoint/2010/main" val="344598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13BCCC5-FA0D-4B3E-9B73-EF5871BE20AF}" type="datetimeFigureOut">
              <a:rPr lang="en-IN" smtClean="0"/>
              <a:t>09-11-2024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AFE0589-E1D4-4803-A99C-D8F4B4EDA924}" type="slidenum">
              <a:rPr lang="en-IN" smtClean="0"/>
              <a:t>‹#›</a:t>
            </a:fld>
            <a:endParaRPr lang="en-IN"/>
          </a:p>
        </p:txBody>
      </p:sp>
    </p:spTree>
    <p:extLst>
      <p:ext uri="{BB962C8B-B14F-4D97-AF65-F5344CB8AC3E}">
        <p14:creationId xmlns:p14="http://schemas.microsoft.com/office/powerpoint/2010/main" val="2776556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researchgate.net/figure/Representative-spectral-reflectance-of-snow-clouds-soil-and-vegetation-in-the-VIS-and_fig7_324383856" TargetMode="External"/><Relationship Id="rId2" Type="http://schemas.openxmlformats.org/officeDocument/2006/relationships/hyperlink" Target="https://www.usgs.gov/landsat-missions/normalized-difference-snow-index" TargetMode="External"/><Relationship Id="rId1" Type="http://schemas.openxmlformats.org/officeDocument/2006/relationships/slideLayout" Target="../slideLayouts/slideLayout2.xml"/><Relationship Id="rId5" Type="http://schemas.openxmlformats.org/officeDocument/2006/relationships/hyperlink" Target="https://www.mdpi.com/2072-4292/14/15/3802" TargetMode="External"/><Relationship Id="rId4" Type="http://schemas.openxmlformats.org/officeDocument/2006/relationships/hyperlink" Target="https://www.researchgate.net/figure/Spectral-reflectance-curves-of-snow-soil-vegetation-deciduous-conifer-and-grass-and_fig3_27629182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E550-E1AD-BEC4-488A-A9CA8C1B0243}"/>
              </a:ext>
            </a:extLst>
          </p:cNvPr>
          <p:cNvSpPr>
            <a:spLocks noGrp="1"/>
          </p:cNvSpPr>
          <p:nvPr>
            <p:ph type="ctrTitle"/>
          </p:nvPr>
        </p:nvSpPr>
        <p:spPr/>
        <p:txBody>
          <a:bodyPr/>
          <a:lstStyle/>
          <a:p>
            <a:pPr algn="l"/>
            <a:r>
              <a:rPr lang="en-US" dirty="0"/>
              <a:t>CE712 Course Project</a:t>
            </a:r>
            <a:br>
              <a:rPr lang="en-US" dirty="0"/>
            </a:br>
            <a:r>
              <a:rPr lang="en-US" dirty="0"/>
              <a:t>ID: 12 Module 2</a:t>
            </a:r>
            <a:endParaRPr lang="en-IN" dirty="0"/>
          </a:p>
        </p:txBody>
      </p:sp>
      <p:sp>
        <p:nvSpPr>
          <p:cNvPr id="3" name="Subtitle 2">
            <a:extLst>
              <a:ext uri="{FF2B5EF4-FFF2-40B4-BE49-F238E27FC236}">
                <a16:creationId xmlns:a16="http://schemas.microsoft.com/office/drawing/2014/main" id="{3D89FFF6-4320-8F5E-894B-8DA8E8FF6BEB}"/>
              </a:ext>
            </a:extLst>
          </p:cNvPr>
          <p:cNvSpPr>
            <a:spLocks noGrp="1"/>
          </p:cNvSpPr>
          <p:nvPr>
            <p:ph type="subTitle" idx="1"/>
          </p:nvPr>
        </p:nvSpPr>
        <p:spPr>
          <a:xfrm>
            <a:off x="1507067" y="4050836"/>
            <a:ext cx="7766936" cy="1096899"/>
          </a:xfrm>
        </p:spPr>
        <p:txBody>
          <a:bodyPr/>
          <a:lstStyle/>
          <a:p>
            <a:pPr algn="l"/>
            <a:r>
              <a:rPr lang="en-US" dirty="0"/>
              <a:t>Sahil Vijay Bhoge(210040132)</a:t>
            </a:r>
          </a:p>
          <a:p>
            <a:pPr algn="l"/>
            <a:r>
              <a:rPr lang="en-US" dirty="0" err="1"/>
              <a:t>Rowthu</a:t>
            </a:r>
            <a:r>
              <a:rPr lang="en-US" dirty="0"/>
              <a:t> Vivek(210040128)</a:t>
            </a:r>
          </a:p>
        </p:txBody>
      </p:sp>
    </p:spTree>
    <p:extLst>
      <p:ext uri="{BB962C8B-B14F-4D97-AF65-F5344CB8AC3E}">
        <p14:creationId xmlns:p14="http://schemas.microsoft.com/office/powerpoint/2010/main" val="1403971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CC73-6A57-A95C-25AA-1DB801E0D58B}"/>
              </a:ext>
            </a:extLst>
          </p:cNvPr>
          <p:cNvSpPr>
            <a:spLocks noGrp="1"/>
          </p:cNvSpPr>
          <p:nvPr>
            <p:ph type="title"/>
          </p:nvPr>
        </p:nvSpPr>
        <p:spPr/>
        <p:txBody>
          <a:bodyPr/>
          <a:lstStyle/>
          <a:p>
            <a:r>
              <a:rPr lang="en-US" dirty="0"/>
              <a:t>Using NIR band:</a:t>
            </a:r>
            <a:endParaRPr lang="en-IN" dirty="0"/>
          </a:p>
        </p:txBody>
      </p:sp>
      <p:sp>
        <p:nvSpPr>
          <p:cNvPr id="3" name="Content Placeholder 2">
            <a:extLst>
              <a:ext uri="{FF2B5EF4-FFF2-40B4-BE49-F238E27FC236}">
                <a16:creationId xmlns:a16="http://schemas.microsoft.com/office/drawing/2014/main" id="{86FA0D82-7C11-25FE-97F4-AD5631428885}"/>
              </a:ext>
            </a:extLst>
          </p:cNvPr>
          <p:cNvSpPr>
            <a:spLocks noGrp="1"/>
          </p:cNvSpPr>
          <p:nvPr>
            <p:ph idx="1"/>
          </p:nvPr>
        </p:nvSpPr>
        <p:spPr/>
        <p:txBody>
          <a:bodyPr>
            <a:normAutofit/>
          </a:bodyPr>
          <a:lstStyle/>
          <a:p>
            <a:pPr marL="0" indent="0">
              <a:buNone/>
            </a:pPr>
            <a:endParaRPr lang="en-US" sz="3200" dirty="0"/>
          </a:p>
          <a:p>
            <a:pPr marL="0" indent="0">
              <a:buNone/>
            </a:pPr>
            <a:endParaRPr lang="en-US" sz="3200" dirty="0"/>
          </a:p>
          <a:p>
            <a:pPr marL="0" indent="0">
              <a:buNone/>
            </a:pPr>
            <a:r>
              <a:rPr lang="en-US" sz="3200" dirty="0"/>
              <a:t>Using SWIR band:</a:t>
            </a:r>
            <a:endParaRPr lang="en-IN" sz="3200" dirty="0"/>
          </a:p>
        </p:txBody>
      </p:sp>
      <p:pic>
        <p:nvPicPr>
          <p:cNvPr id="5" name="Picture 4">
            <a:extLst>
              <a:ext uri="{FF2B5EF4-FFF2-40B4-BE49-F238E27FC236}">
                <a16:creationId xmlns:a16="http://schemas.microsoft.com/office/drawing/2014/main" id="{6B2FE476-4999-798A-C66A-DB39E92C3388}"/>
              </a:ext>
            </a:extLst>
          </p:cNvPr>
          <p:cNvPicPr>
            <a:picLocks noChangeAspect="1"/>
          </p:cNvPicPr>
          <p:nvPr/>
        </p:nvPicPr>
        <p:blipFill>
          <a:blip r:embed="rId2"/>
          <a:stretch>
            <a:fillRect/>
          </a:stretch>
        </p:blipFill>
        <p:spPr>
          <a:xfrm>
            <a:off x="6096000" y="3429000"/>
            <a:ext cx="6138369" cy="3425366"/>
          </a:xfrm>
          <a:prstGeom prst="rect">
            <a:avLst/>
          </a:prstGeom>
        </p:spPr>
      </p:pic>
      <p:pic>
        <p:nvPicPr>
          <p:cNvPr id="7" name="Picture 6">
            <a:extLst>
              <a:ext uri="{FF2B5EF4-FFF2-40B4-BE49-F238E27FC236}">
                <a16:creationId xmlns:a16="http://schemas.microsoft.com/office/drawing/2014/main" id="{739A3869-9DEA-ABB3-D056-DADF66417340}"/>
              </a:ext>
            </a:extLst>
          </p:cNvPr>
          <p:cNvPicPr>
            <a:picLocks noChangeAspect="1"/>
          </p:cNvPicPr>
          <p:nvPr/>
        </p:nvPicPr>
        <p:blipFill>
          <a:blip r:embed="rId3"/>
          <a:stretch>
            <a:fillRect/>
          </a:stretch>
        </p:blipFill>
        <p:spPr>
          <a:xfrm>
            <a:off x="5775314" y="3634"/>
            <a:ext cx="6838045" cy="3245177"/>
          </a:xfrm>
          <a:prstGeom prst="rect">
            <a:avLst/>
          </a:prstGeom>
        </p:spPr>
      </p:pic>
    </p:spTree>
    <p:extLst>
      <p:ext uri="{BB962C8B-B14F-4D97-AF65-F5344CB8AC3E}">
        <p14:creationId xmlns:p14="http://schemas.microsoft.com/office/powerpoint/2010/main" val="3723611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976B-8CB6-3D3F-440E-E22D2E3151E6}"/>
              </a:ext>
            </a:extLst>
          </p:cNvPr>
          <p:cNvSpPr>
            <a:spLocks noGrp="1"/>
          </p:cNvSpPr>
          <p:nvPr>
            <p:ph type="title"/>
          </p:nvPr>
        </p:nvSpPr>
        <p:spPr/>
        <p:txBody>
          <a:bodyPr/>
          <a:lstStyle/>
          <a:p>
            <a:r>
              <a:rPr lang="en-US" dirty="0"/>
              <a:t>Sand identification</a:t>
            </a:r>
            <a:endParaRPr lang="en-IN" dirty="0"/>
          </a:p>
        </p:txBody>
      </p:sp>
      <p:sp>
        <p:nvSpPr>
          <p:cNvPr id="3" name="Content Placeholder 2">
            <a:extLst>
              <a:ext uri="{FF2B5EF4-FFF2-40B4-BE49-F238E27FC236}">
                <a16:creationId xmlns:a16="http://schemas.microsoft.com/office/drawing/2014/main" id="{6A25909D-EEFD-AAB5-974C-3F10DCA5F5EC}"/>
              </a:ext>
            </a:extLst>
          </p:cNvPr>
          <p:cNvSpPr>
            <a:spLocks noGrp="1"/>
          </p:cNvSpPr>
          <p:nvPr>
            <p:ph idx="1"/>
          </p:nvPr>
        </p:nvSpPr>
        <p:spPr/>
        <p:txBody>
          <a:bodyPr/>
          <a:lstStyle/>
          <a:p>
            <a:r>
              <a:rPr lang="en-US" dirty="0"/>
              <a:t>We used the Sand Index to identify sandy areas.</a:t>
            </a:r>
          </a:p>
          <a:p>
            <a:r>
              <a:rPr lang="en-US" dirty="0"/>
              <a:t>The Normalized Sand Index formula is: </a:t>
            </a:r>
          </a:p>
          <a:p>
            <a:r>
              <a:rPr lang="en-US" dirty="0"/>
              <a:t>    </a:t>
            </a:r>
          </a:p>
          <a:p>
            <a:r>
              <a:rPr lang="en-US" dirty="0"/>
              <a:t>Sand typically has </a:t>
            </a:r>
            <a:r>
              <a:rPr lang="en-US" b="1" dirty="0"/>
              <a:t>high Sand Index values</a:t>
            </a:r>
            <a:r>
              <a:rPr lang="en-US" dirty="0"/>
              <a:t> because it reflects more strongly in the </a:t>
            </a:r>
            <a:r>
              <a:rPr lang="en-US" b="1" dirty="0"/>
              <a:t>Red band</a:t>
            </a:r>
            <a:r>
              <a:rPr lang="en-US" dirty="0"/>
              <a:t> compared to the </a:t>
            </a:r>
            <a:r>
              <a:rPr lang="en-US" b="1" dirty="0"/>
              <a:t>SWIR band</a:t>
            </a:r>
            <a:r>
              <a:rPr lang="en-US" dirty="0"/>
              <a:t>.</a:t>
            </a:r>
          </a:p>
          <a:p>
            <a:r>
              <a:rPr lang="en-US" dirty="0"/>
              <a:t>By applying a </a:t>
            </a:r>
            <a:r>
              <a:rPr lang="en-US" b="1" dirty="0"/>
              <a:t>threshold to the Sand Index</a:t>
            </a:r>
            <a:r>
              <a:rPr lang="en-US" dirty="0"/>
              <a:t> values, we isolated pixels that represent sandy regions.</a:t>
            </a:r>
          </a:p>
          <a:p>
            <a:r>
              <a:rPr lang="en-US" dirty="0"/>
              <a:t>This method effectively highlighted sandy areas, allowing for clear differentiation of clouds from snow, and other surface types.</a:t>
            </a:r>
            <a:endParaRPr lang="en-IN" dirty="0"/>
          </a:p>
        </p:txBody>
      </p:sp>
      <p:pic>
        <p:nvPicPr>
          <p:cNvPr id="5" name="Picture 4">
            <a:extLst>
              <a:ext uri="{FF2B5EF4-FFF2-40B4-BE49-F238E27FC236}">
                <a16:creationId xmlns:a16="http://schemas.microsoft.com/office/drawing/2014/main" id="{76C5BF66-0162-B5FD-5E04-AA99917E8AEA}"/>
              </a:ext>
            </a:extLst>
          </p:cNvPr>
          <p:cNvPicPr>
            <a:picLocks noChangeAspect="1"/>
          </p:cNvPicPr>
          <p:nvPr/>
        </p:nvPicPr>
        <p:blipFill>
          <a:blip r:embed="rId2"/>
          <a:stretch>
            <a:fillRect/>
          </a:stretch>
        </p:blipFill>
        <p:spPr>
          <a:xfrm>
            <a:off x="5197042" y="2475105"/>
            <a:ext cx="2457793" cy="847843"/>
          </a:xfrm>
          <a:prstGeom prst="rect">
            <a:avLst/>
          </a:prstGeom>
        </p:spPr>
      </p:pic>
    </p:spTree>
    <p:extLst>
      <p:ext uri="{BB962C8B-B14F-4D97-AF65-F5344CB8AC3E}">
        <p14:creationId xmlns:p14="http://schemas.microsoft.com/office/powerpoint/2010/main" val="216415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31AC6-3316-4188-5635-7A7B5B7ADACD}"/>
              </a:ext>
            </a:extLst>
          </p:cNvPr>
          <p:cNvSpPr>
            <a:spLocks noGrp="1"/>
          </p:cNvSpPr>
          <p:nvPr>
            <p:ph type="title"/>
          </p:nvPr>
        </p:nvSpPr>
        <p:spPr>
          <a:xfrm>
            <a:off x="677334" y="609600"/>
            <a:ext cx="11426682" cy="1320800"/>
          </a:xfrm>
        </p:spPr>
        <p:txBody>
          <a:bodyPr/>
          <a:lstStyle/>
          <a:p>
            <a:r>
              <a:rPr lang="en-US" dirty="0"/>
              <a:t>Original Image:                  Processed Image:</a:t>
            </a:r>
            <a:endParaRPr lang="en-IN" dirty="0"/>
          </a:p>
        </p:txBody>
      </p:sp>
      <p:pic>
        <p:nvPicPr>
          <p:cNvPr id="6" name="Content Placeholder 5">
            <a:extLst>
              <a:ext uri="{FF2B5EF4-FFF2-40B4-BE49-F238E27FC236}">
                <a16:creationId xmlns:a16="http://schemas.microsoft.com/office/drawing/2014/main" id="{2F690AC8-1046-CB59-B8AB-96E6EFD7C740}"/>
              </a:ext>
            </a:extLst>
          </p:cNvPr>
          <p:cNvPicPr>
            <a:picLocks noGrp="1" noChangeAspect="1"/>
          </p:cNvPicPr>
          <p:nvPr>
            <p:ph idx="1"/>
          </p:nvPr>
        </p:nvPicPr>
        <p:blipFill>
          <a:blip r:embed="rId2"/>
          <a:stretch>
            <a:fillRect/>
          </a:stretch>
        </p:blipFill>
        <p:spPr>
          <a:xfrm>
            <a:off x="677334" y="1893741"/>
            <a:ext cx="4379713" cy="4250600"/>
          </a:xfrm>
          <a:prstGeom prst="rect">
            <a:avLst/>
          </a:prstGeom>
        </p:spPr>
      </p:pic>
      <p:pic>
        <p:nvPicPr>
          <p:cNvPr id="8" name="Picture 7">
            <a:extLst>
              <a:ext uri="{FF2B5EF4-FFF2-40B4-BE49-F238E27FC236}">
                <a16:creationId xmlns:a16="http://schemas.microsoft.com/office/drawing/2014/main" id="{9032DD83-7AA6-5F57-D8A5-CDB2EB66ABD3}"/>
              </a:ext>
            </a:extLst>
          </p:cNvPr>
          <p:cNvPicPr>
            <a:picLocks noChangeAspect="1"/>
          </p:cNvPicPr>
          <p:nvPr/>
        </p:nvPicPr>
        <p:blipFill>
          <a:blip r:embed="rId3"/>
          <a:stretch>
            <a:fillRect/>
          </a:stretch>
        </p:blipFill>
        <p:spPr>
          <a:xfrm>
            <a:off x="5244507" y="1350327"/>
            <a:ext cx="5492623" cy="5337427"/>
          </a:xfrm>
          <a:prstGeom prst="rect">
            <a:avLst/>
          </a:prstGeom>
        </p:spPr>
      </p:pic>
    </p:spTree>
    <p:extLst>
      <p:ext uri="{BB962C8B-B14F-4D97-AF65-F5344CB8AC3E}">
        <p14:creationId xmlns:p14="http://schemas.microsoft.com/office/powerpoint/2010/main" val="3160580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BF16-E451-D3C0-DED6-9E478441E63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5DA2380-3E2D-0E5A-2123-C415F0E39151}"/>
              </a:ext>
            </a:extLst>
          </p:cNvPr>
          <p:cNvSpPr>
            <a:spLocks noGrp="1"/>
          </p:cNvSpPr>
          <p:nvPr>
            <p:ph idx="1"/>
          </p:nvPr>
        </p:nvSpPr>
        <p:spPr/>
        <p:txBody>
          <a:bodyPr/>
          <a:lstStyle/>
          <a:p>
            <a:pPr marL="0" indent="0">
              <a:buNone/>
            </a:pPr>
            <a:r>
              <a:rPr lang="en-US" dirty="0"/>
              <a:t>Reference:</a:t>
            </a:r>
          </a:p>
          <a:p>
            <a:r>
              <a:rPr lang="en-US" dirty="0"/>
              <a:t>CE712 slides</a:t>
            </a:r>
          </a:p>
          <a:p>
            <a:r>
              <a:rPr lang="en-US" dirty="0"/>
              <a:t>Tutorial 4</a:t>
            </a:r>
          </a:p>
          <a:p>
            <a:r>
              <a:rPr lang="en-IN" dirty="0">
                <a:hlinkClick r:id="rId2"/>
              </a:rPr>
              <a:t>https://www.usgs.gov/landsat-missions/normalized-difference-snow-index</a:t>
            </a:r>
            <a:endParaRPr lang="en-IN" dirty="0"/>
          </a:p>
          <a:p>
            <a:r>
              <a:rPr lang="en-IN" dirty="0">
                <a:hlinkClick r:id="rId3"/>
              </a:rPr>
              <a:t>https://www.researchgate.net/figure/Representative-spectral-reflectance-of-snow-clouds-soil-and-vegetation-in-the-VIS-and_fig7_324383856</a:t>
            </a:r>
            <a:endParaRPr lang="en-IN" dirty="0"/>
          </a:p>
          <a:p>
            <a:r>
              <a:rPr lang="en-IN" dirty="0">
                <a:hlinkClick r:id="rId4"/>
              </a:rPr>
              <a:t>https://www.researchgate.net/figure/Spectral-reflectance-curves-of-snow-soil-vegetation-deciduous-conifer-and-grass-and_fig3_276291826</a:t>
            </a:r>
            <a:endParaRPr lang="en-IN" dirty="0"/>
          </a:p>
          <a:p>
            <a:r>
              <a:rPr lang="en-IN" dirty="0">
                <a:hlinkClick r:id="rId5"/>
              </a:rPr>
              <a:t>https://www.mdpi.com/2072-4292/14/15/3802</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838364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DE83-7D9D-9518-DCBF-6B10567B6B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596890-8836-A385-A6F0-E33B37C5AC3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82152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24AA-1059-414C-0707-DBC8300C9E87}"/>
              </a:ext>
            </a:extLst>
          </p:cNvPr>
          <p:cNvSpPr>
            <a:spLocks noGrp="1"/>
          </p:cNvSpPr>
          <p:nvPr>
            <p:ph type="title"/>
          </p:nvPr>
        </p:nvSpPr>
        <p:spPr>
          <a:xfrm>
            <a:off x="1073260" y="2579802"/>
            <a:ext cx="8596668" cy="1320800"/>
          </a:xfrm>
        </p:spPr>
        <p:txBody>
          <a:bodyPr/>
          <a:lstStyle/>
          <a:p>
            <a:r>
              <a:rPr lang="en-US" dirty="0"/>
              <a:t>Topic: Differentiating between cloud, ice and sand from multispectral imagery</a:t>
            </a:r>
            <a:endParaRPr lang="en-IN" dirty="0"/>
          </a:p>
        </p:txBody>
      </p:sp>
      <p:sp>
        <p:nvSpPr>
          <p:cNvPr id="3" name="Content Placeholder 2">
            <a:extLst>
              <a:ext uri="{FF2B5EF4-FFF2-40B4-BE49-F238E27FC236}">
                <a16:creationId xmlns:a16="http://schemas.microsoft.com/office/drawing/2014/main" id="{4802B1F9-F00B-9B3A-5DBE-40CB2030F763}"/>
              </a:ext>
            </a:extLst>
          </p:cNvPr>
          <p:cNvSpPr>
            <a:spLocks noGrp="1"/>
          </p:cNvSpPr>
          <p:nvPr>
            <p:ph idx="1"/>
          </p:nvPr>
        </p:nvSpPr>
        <p:spPr>
          <a:xfrm>
            <a:off x="5013664" y="1055242"/>
            <a:ext cx="8596668" cy="3880773"/>
          </a:xfrm>
        </p:spPr>
        <p:txBody>
          <a:bodyPr/>
          <a:lstStyle/>
          <a:p>
            <a:endParaRPr lang="en-IN" dirty="0"/>
          </a:p>
        </p:txBody>
      </p:sp>
    </p:spTree>
    <p:extLst>
      <p:ext uri="{BB962C8B-B14F-4D97-AF65-F5344CB8AC3E}">
        <p14:creationId xmlns:p14="http://schemas.microsoft.com/office/powerpoint/2010/main" val="2366186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B1F9-62A0-895A-24C1-2BC6DCDE62F8}"/>
              </a:ext>
            </a:extLst>
          </p:cNvPr>
          <p:cNvSpPr>
            <a:spLocks noGrp="1"/>
          </p:cNvSpPr>
          <p:nvPr>
            <p:ph type="title"/>
          </p:nvPr>
        </p:nvSpPr>
        <p:spPr/>
        <p:txBody>
          <a:bodyPr/>
          <a:lstStyle/>
          <a:p>
            <a:r>
              <a:rPr lang="en-US" dirty="0"/>
              <a:t>Overview</a:t>
            </a:r>
            <a:endParaRPr lang="en-IN" dirty="0"/>
          </a:p>
        </p:txBody>
      </p:sp>
      <p:sp>
        <p:nvSpPr>
          <p:cNvPr id="3" name="Content Placeholder 2">
            <a:extLst>
              <a:ext uri="{FF2B5EF4-FFF2-40B4-BE49-F238E27FC236}">
                <a16:creationId xmlns:a16="http://schemas.microsoft.com/office/drawing/2014/main" id="{F2A6A8AD-1FFD-71D8-06CA-04F20E7E1C7C}"/>
              </a:ext>
            </a:extLst>
          </p:cNvPr>
          <p:cNvSpPr>
            <a:spLocks noGrp="1"/>
          </p:cNvSpPr>
          <p:nvPr>
            <p:ph idx="1"/>
          </p:nvPr>
        </p:nvSpPr>
        <p:spPr/>
        <p:txBody>
          <a:bodyPr/>
          <a:lstStyle/>
          <a:p>
            <a:pPr marL="0" indent="0">
              <a:buNone/>
            </a:pPr>
            <a:r>
              <a:rPr lang="en-US" dirty="0"/>
              <a:t>In this project, we aimed to differentiate between clouds, ice, and sand using multispectral imagery. We began by collecting relevant datasets from Earth Explorer and importing necessary Python libraries. After downloading the required spectral band images, we converted the Digital Number (DN) values into NumPy arrays for efficient processing. We then calculated indices such as the Normalized Difference Snow Index (NDSI), a Cloud Index, and a Sand Index to highlight the unique spectral signatures of each surface type. By comparing the results of these indices, we effectively distinguished between clouds, ice, and sand in the imagery.</a:t>
            </a:r>
            <a:endParaRPr lang="en-IN" dirty="0"/>
          </a:p>
        </p:txBody>
      </p:sp>
    </p:spTree>
    <p:extLst>
      <p:ext uri="{BB962C8B-B14F-4D97-AF65-F5344CB8AC3E}">
        <p14:creationId xmlns:p14="http://schemas.microsoft.com/office/powerpoint/2010/main" val="309467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195C-B52F-EAF0-91FC-58B2F37CE41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614B449-C92E-6CBD-EF14-9155C41D9324}"/>
              </a:ext>
            </a:extLst>
          </p:cNvPr>
          <p:cNvSpPr>
            <a:spLocks noGrp="1"/>
          </p:cNvSpPr>
          <p:nvPr>
            <p:ph idx="1"/>
          </p:nvPr>
        </p:nvSpPr>
        <p:spPr>
          <a:xfrm>
            <a:off x="677334" y="829559"/>
            <a:ext cx="8596668" cy="5211803"/>
          </a:xfrm>
        </p:spPr>
        <p:txBody>
          <a:bodyPr/>
          <a:lstStyle/>
          <a:p>
            <a:pPr marL="0" indent="0">
              <a:buNone/>
            </a:pPr>
            <a:r>
              <a:rPr lang="en-US" b="1" u="sng" dirty="0"/>
              <a:t>The process involved several key steps:</a:t>
            </a:r>
          </a:p>
          <a:p>
            <a:pPr marL="0" indent="0">
              <a:buNone/>
            </a:pPr>
            <a:r>
              <a:rPr lang="en-US" b="1" dirty="0"/>
              <a:t>Data Acquisition</a:t>
            </a:r>
            <a:r>
              <a:rPr lang="en-US" dirty="0"/>
              <a:t>:</a:t>
            </a:r>
          </a:p>
          <a:p>
            <a:endParaRPr lang="en-US" dirty="0"/>
          </a:p>
          <a:p>
            <a:r>
              <a:rPr lang="en-US" dirty="0"/>
              <a:t>For data acquisition, we used the USGS Earth Explorer platform to gather satellite imagery, selecting images that covered diverse surface types like deserts, polar areas, and cloud-prone regions. We specifically chose images with spectral bands crucial for our analysis, including the Blue, Green, Near-Infrared (NIR), and Short-Wave Infrared (SWIR) bands, as these are essential for calculating indices to differentiate between clouds, ice, and sand.</a:t>
            </a:r>
          </a:p>
          <a:p>
            <a:pPr marL="0" indent="0">
              <a:buNone/>
            </a:pPr>
            <a:r>
              <a:rPr lang="en-IN" b="1" dirty="0"/>
              <a:t>Importing python Libraries and required Images:</a:t>
            </a:r>
          </a:p>
          <a:p>
            <a:r>
              <a:rPr lang="en-US" dirty="0"/>
              <a:t>For data preparation, we imported essential Python libraries, including NumPy for numerical operations, </a:t>
            </a:r>
            <a:r>
              <a:rPr lang="en-US" dirty="0" err="1"/>
              <a:t>rasterio</a:t>
            </a:r>
            <a:r>
              <a:rPr lang="en-US" dirty="0"/>
              <a:t> and Matplotlib for visualizing results. We then converted the Digital Number (DN) values from the satellite images to reflectance values and required indices.</a:t>
            </a:r>
            <a:endParaRPr lang="en-IN" dirty="0"/>
          </a:p>
        </p:txBody>
      </p:sp>
    </p:spTree>
    <p:extLst>
      <p:ext uri="{BB962C8B-B14F-4D97-AF65-F5344CB8AC3E}">
        <p14:creationId xmlns:p14="http://schemas.microsoft.com/office/powerpoint/2010/main" val="80636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526B-14D0-A88F-739A-1E665B26F2EC}"/>
              </a:ext>
            </a:extLst>
          </p:cNvPr>
          <p:cNvSpPr>
            <a:spLocks noGrp="1"/>
          </p:cNvSpPr>
          <p:nvPr>
            <p:ph type="title"/>
          </p:nvPr>
        </p:nvSpPr>
        <p:spPr/>
        <p:txBody>
          <a:bodyPr>
            <a:normAutofit/>
          </a:bodyPr>
          <a:lstStyle/>
          <a:p>
            <a:r>
              <a:rPr lang="en-US" sz="2000" dirty="0"/>
              <a:t>Earth Explorer was used to download satellite image needed for the Project</a:t>
            </a:r>
            <a:endParaRPr lang="en-IN" sz="2000" dirty="0"/>
          </a:p>
        </p:txBody>
      </p:sp>
      <p:sp>
        <p:nvSpPr>
          <p:cNvPr id="3" name="Content Placeholder 2">
            <a:extLst>
              <a:ext uri="{FF2B5EF4-FFF2-40B4-BE49-F238E27FC236}">
                <a16:creationId xmlns:a16="http://schemas.microsoft.com/office/drawing/2014/main" id="{6B371496-B37F-6AB1-9B92-ECA16C4011FC}"/>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6ADC9B6-950C-9E0F-71B4-19855AC88618}"/>
              </a:ext>
            </a:extLst>
          </p:cNvPr>
          <p:cNvPicPr>
            <a:picLocks noChangeAspect="1"/>
          </p:cNvPicPr>
          <p:nvPr/>
        </p:nvPicPr>
        <p:blipFill>
          <a:blip r:embed="rId2"/>
          <a:stretch>
            <a:fillRect/>
          </a:stretch>
        </p:blipFill>
        <p:spPr>
          <a:xfrm>
            <a:off x="0" y="3186561"/>
            <a:ext cx="6749591" cy="3671439"/>
          </a:xfrm>
          <a:prstGeom prst="rect">
            <a:avLst/>
          </a:prstGeom>
        </p:spPr>
      </p:pic>
      <p:pic>
        <p:nvPicPr>
          <p:cNvPr id="7" name="Picture 6">
            <a:extLst>
              <a:ext uri="{FF2B5EF4-FFF2-40B4-BE49-F238E27FC236}">
                <a16:creationId xmlns:a16="http://schemas.microsoft.com/office/drawing/2014/main" id="{A41E6F5E-446D-5C08-9C36-BA1F57829A34}"/>
              </a:ext>
            </a:extLst>
          </p:cNvPr>
          <p:cNvPicPr>
            <a:picLocks noChangeAspect="1"/>
          </p:cNvPicPr>
          <p:nvPr/>
        </p:nvPicPr>
        <p:blipFill>
          <a:blip r:embed="rId3"/>
          <a:stretch>
            <a:fillRect/>
          </a:stretch>
        </p:blipFill>
        <p:spPr>
          <a:xfrm>
            <a:off x="5307291" y="1026471"/>
            <a:ext cx="6884709" cy="3547181"/>
          </a:xfrm>
          <a:prstGeom prst="rect">
            <a:avLst/>
          </a:prstGeom>
        </p:spPr>
      </p:pic>
    </p:spTree>
    <p:extLst>
      <p:ext uri="{BB962C8B-B14F-4D97-AF65-F5344CB8AC3E}">
        <p14:creationId xmlns:p14="http://schemas.microsoft.com/office/powerpoint/2010/main" val="219833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3981-034C-484A-A3C4-B9E7DCC41EFC}"/>
              </a:ext>
            </a:extLst>
          </p:cNvPr>
          <p:cNvSpPr>
            <a:spLocks noGrp="1"/>
          </p:cNvSpPr>
          <p:nvPr>
            <p:ph type="title"/>
          </p:nvPr>
        </p:nvSpPr>
        <p:spPr/>
        <p:txBody>
          <a:bodyPr/>
          <a:lstStyle/>
          <a:p>
            <a:r>
              <a:rPr lang="en-US" dirty="0"/>
              <a:t>Snow Identification</a:t>
            </a:r>
            <a:endParaRPr lang="en-IN" dirty="0"/>
          </a:p>
        </p:txBody>
      </p:sp>
      <p:sp>
        <p:nvSpPr>
          <p:cNvPr id="3" name="Content Placeholder 2">
            <a:extLst>
              <a:ext uri="{FF2B5EF4-FFF2-40B4-BE49-F238E27FC236}">
                <a16:creationId xmlns:a16="http://schemas.microsoft.com/office/drawing/2014/main" id="{32586742-5D09-8C5F-B105-DE52743AE276}"/>
              </a:ext>
            </a:extLst>
          </p:cNvPr>
          <p:cNvSpPr>
            <a:spLocks noGrp="1"/>
          </p:cNvSpPr>
          <p:nvPr>
            <p:ph idx="1"/>
          </p:nvPr>
        </p:nvSpPr>
        <p:spPr>
          <a:xfrm>
            <a:off x="677334" y="2188869"/>
            <a:ext cx="8596668" cy="3880773"/>
          </a:xfrm>
        </p:spPr>
        <p:txBody>
          <a:bodyPr/>
          <a:lstStyle/>
          <a:p>
            <a:r>
              <a:rPr lang="en-US" dirty="0"/>
              <a:t>We used the </a:t>
            </a:r>
            <a:r>
              <a:rPr lang="en-US" b="1" dirty="0"/>
              <a:t>Normalized Difference Snow Index (NDSI)</a:t>
            </a:r>
            <a:r>
              <a:rPr lang="en-US" dirty="0"/>
              <a:t> to identify snow.</a:t>
            </a:r>
          </a:p>
          <a:p>
            <a:endParaRPr lang="en-US" dirty="0"/>
          </a:p>
          <a:p>
            <a:endParaRPr lang="en-IN" dirty="0"/>
          </a:p>
          <a:p>
            <a:endParaRPr lang="en-IN" dirty="0"/>
          </a:p>
          <a:p>
            <a:r>
              <a:rPr lang="en-US" dirty="0"/>
              <a:t>Snow typically has </a:t>
            </a:r>
            <a:r>
              <a:rPr lang="en-US" b="1" dirty="0"/>
              <a:t>high NDSI values</a:t>
            </a:r>
            <a:r>
              <a:rPr lang="en-US" dirty="0"/>
              <a:t> because it reflects strongly in the Green band and less in the SWIR band.</a:t>
            </a:r>
            <a:endParaRPr lang="en-IN" dirty="0"/>
          </a:p>
          <a:p>
            <a:r>
              <a:rPr lang="en-US" dirty="0"/>
              <a:t>We applied a </a:t>
            </a:r>
            <a:r>
              <a:rPr lang="en-US" b="1" dirty="0"/>
              <a:t>threshold to the NDSI values</a:t>
            </a:r>
            <a:r>
              <a:rPr lang="en-US" dirty="0"/>
              <a:t> to isolate pixels representing snow and ice.</a:t>
            </a:r>
          </a:p>
          <a:p>
            <a:r>
              <a:rPr lang="en-US" dirty="0"/>
              <a:t>This method effectively highlighted snow-covered areas, clearly distinguishing them from sand, and other surfaces as shown in next slide</a:t>
            </a:r>
            <a:endParaRPr lang="en-IN" dirty="0"/>
          </a:p>
        </p:txBody>
      </p:sp>
      <p:pic>
        <p:nvPicPr>
          <p:cNvPr id="5" name="Picture 4">
            <a:extLst>
              <a:ext uri="{FF2B5EF4-FFF2-40B4-BE49-F238E27FC236}">
                <a16:creationId xmlns:a16="http://schemas.microsoft.com/office/drawing/2014/main" id="{BF8EB3E8-7E5F-0CC1-6DEF-1D5A84B35EB4}"/>
              </a:ext>
            </a:extLst>
          </p:cNvPr>
          <p:cNvPicPr>
            <a:picLocks noChangeAspect="1"/>
          </p:cNvPicPr>
          <p:nvPr/>
        </p:nvPicPr>
        <p:blipFill>
          <a:blip r:embed="rId2"/>
          <a:stretch>
            <a:fillRect/>
          </a:stretch>
        </p:blipFill>
        <p:spPr>
          <a:xfrm>
            <a:off x="2263997" y="2602797"/>
            <a:ext cx="3610479" cy="1162212"/>
          </a:xfrm>
          <a:prstGeom prst="rect">
            <a:avLst/>
          </a:prstGeom>
        </p:spPr>
      </p:pic>
      <p:pic>
        <p:nvPicPr>
          <p:cNvPr id="7" name="Picture 6">
            <a:extLst>
              <a:ext uri="{FF2B5EF4-FFF2-40B4-BE49-F238E27FC236}">
                <a16:creationId xmlns:a16="http://schemas.microsoft.com/office/drawing/2014/main" id="{F7A60D8B-9A31-1222-0CBA-54CB3206EE84}"/>
              </a:ext>
            </a:extLst>
          </p:cNvPr>
          <p:cNvPicPr>
            <a:picLocks noChangeAspect="1"/>
          </p:cNvPicPr>
          <p:nvPr/>
        </p:nvPicPr>
        <p:blipFill>
          <a:blip r:embed="rId3"/>
          <a:stretch>
            <a:fillRect/>
          </a:stretch>
        </p:blipFill>
        <p:spPr>
          <a:xfrm>
            <a:off x="8766928" y="0"/>
            <a:ext cx="3425072" cy="2559662"/>
          </a:xfrm>
          <a:prstGeom prst="rect">
            <a:avLst/>
          </a:prstGeom>
        </p:spPr>
      </p:pic>
    </p:spTree>
    <p:extLst>
      <p:ext uri="{BB962C8B-B14F-4D97-AF65-F5344CB8AC3E}">
        <p14:creationId xmlns:p14="http://schemas.microsoft.com/office/powerpoint/2010/main" val="3289185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FF1A5-9999-42A4-5F3F-4C35F3DA3634}"/>
              </a:ext>
            </a:extLst>
          </p:cNvPr>
          <p:cNvSpPr>
            <a:spLocks noGrp="1"/>
          </p:cNvSpPr>
          <p:nvPr>
            <p:ph type="title"/>
          </p:nvPr>
        </p:nvSpPr>
        <p:spPr/>
        <p:txBody>
          <a:bodyPr/>
          <a:lstStyle/>
          <a:p>
            <a:r>
              <a:rPr lang="en-US" dirty="0"/>
              <a:t>Raw image:                    Masked Image:</a:t>
            </a:r>
            <a:endParaRPr lang="en-IN" dirty="0"/>
          </a:p>
        </p:txBody>
      </p:sp>
      <p:sp>
        <p:nvSpPr>
          <p:cNvPr id="3" name="Content Placeholder 2">
            <a:extLst>
              <a:ext uri="{FF2B5EF4-FFF2-40B4-BE49-F238E27FC236}">
                <a16:creationId xmlns:a16="http://schemas.microsoft.com/office/drawing/2014/main" id="{271C32FE-7FF4-4DBE-8143-B640588EF01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1C84289E-79C0-E9E1-5EC6-5E06B17C6716}"/>
              </a:ext>
            </a:extLst>
          </p:cNvPr>
          <p:cNvPicPr>
            <a:picLocks noChangeAspect="1"/>
          </p:cNvPicPr>
          <p:nvPr/>
        </p:nvPicPr>
        <p:blipFill>
          <a:blip r:embed="rId2"/>
          <a:stretch>
            <a:fillRect/>
          </a:stretch>
        </p:blipFill>
        <p:spPr>
          <a:xfrm>
            <a:off x="677335" y="2160590"/>
            <a:ext cx="3922946" cy="3950032"/>
          </a:xfrm>
          <a:prstGeom prst="rect">
            <a:avLst/>
          </a:prstGeom>
        </p:spPr>
      </p:pic>
      <p:pic>
        <p:nvPicPr>
          <p:cNvPr id="9" name="Picture 8">
            <a:extLst>
              <a:ext uri="{FF2B5EF4-FFF2-40B4-BE49-F238E27FC236}">
                <a16:creationId xmlns:a16="http://schemas.microsoft.com/office/drawing/2014/main" id="{6D1C7057-F1EE-32D4-8F59-4372725C2A2B}"/>
              </a:ext>
            </a:extLst>
          </p:cNvPr>
          <p:cNvPicPr>
            <a:picLocks noChangeAspect="1"/>
          </p:cNvPicPr>
          <p:nvPr/>
        </p:nvPicPr>
        <p:blipFill>
          <a:blip r:embed="rId3"/>
          <a:stretch>
            <a:fillRect/>
          </a:stretch>
        </p:blipFill>
        <p:spPr>
          <a:xfrm>
            <a:off x="5879014" y="1361492"/>
            <a:ext cx="5489712" cy="5616310"/>
          </a:xfrm>
          <a:prstGeom prst="rect">
            <a:avLst/>
          </a:prstGeom>
        </p:spPr>
      </p:pic>
    </p:spTree>
    <p:extLst>
      <p:ext uri="{BB962C8B-B14F-4D97-AF65-F5344CB8AC3E}">
        <p14:creationId xmlns:p14="http://schemas.microsoft.com/office/powerpoint/2010/main" val="2215858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2CB6-C94F-FE2F-927C-0729D8397C60}"/>
              </a:ext>
            </a:extLst>
          </p:cNvPr>
          <p:cNvSpPr>
            <a:spLocks noGrp="1"/>
          </p:cNvSpPr>
          <p:nvPr>
            <p:ph type="title"/>
          </p:nvPr>
        </p:nvSpPr>
        <p:spPr/>
        <p:txBody>
          <a:bodyPr/>
          <a:lstStyle/>
          <a:p>
            <a:r>
              <a:rPr lang="en-US" dirty="0"/>
              <a:t>Cloud identification</a:t>
            </a:r>
            <a:endParaRPr lang="en-IN" dirty="0"/>
          </a:p>
        </p:txBody>
      </p:sp>
      <p:sp>
        <p:nvSpPr>
          <p:cNvPr id="4" name="Rectangle 1">
            <a:extLst>
              <a:ext uri="{FF2B5EF4-FFF2-40B4-BE49-F238E27FC236}">
                <a16:creationId xmlns:a16="http://schemas.microsoft.com/office/drawing/2014/main" id="{6262C120-BCC5-CB40-2542-E94795A21482}"/>
              </a:ext>
            </a:extLst>
          </p:cNvPr>
          <p:cNvSpPr>
            <a:spLocks noGrp="1" noChangeArrowheads="1"/>
          </p:cNvSpPr>
          <p:nvPr>
            <p:ph idx="1"/>
          </p:nvPr>
        </p:nvSpPr>
        <p:spPr bwMode="auto">
          <a:xfrm>
            <a:off x="677334" y="2669816"/>
            <a:ext cx="1151466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We</a:t>
            </a:r>
            <a:r>
              <a:rPr kumimoji="0" lang="en-US" altLang="en-US" sz="1800" b="0" i="0" u="none" strike="noStrike" cap="none" normalizeH="0" baseline="0" dirty="0">
                <a:ln>
                  <a:noFill/>
                </a:ln>
                <a:solidFill>
                  <a:schemeClr val="tx1"/>
                </a:solidFill>
                <a:effectLst/>
                <a:latin typeface="Arial" panose="020B0604020202020204" pitchFamily="34" charset="0"/>
              </a:rPr>
              <a:t> used the </a:t>
            </a:r>
            <a:r>
              <a:rPr kumimoji="0" lang="en-US" altLang="en-US" sz="1800" b="1" i="0" u="none" strike="noStrike" cap="none" normalizeH="0" baseline="0" dirty="0">
                <a:ln>
                  <a:noFill/>
                </a:ln>
                <a:solidFill>
                  <a:schemeClr val="tx1"/>
                </a:solidFill>
                <a:effectLst/>
                <a:latin typeface="Arial" panose="020B0604020202020204" pitchFamily="34" charset="0"/>
              </a:rPr>
              <a:t>Cloud Index</a:t>
            </a:r>
            <a:r>
              <a:rPr kumimoji="0" lang="en-US" altLang="en-US" sz="1800" b="0" i="0" u="none" strike="noStrike" cap="none" normalizeH="0" baseline="0" dirty="0">
                <a:ln>
                  <a:noFill/>
                </a:ln>
                <a:solidFill>
                  <a:schemeClr val="tx1"/>
                </a:solidFill>
                <a:effectLst/>
                <a:latin typeface="Arial" panose="020B0604020202020204" pitchFamily="34" charset="0"/>
              </a:rPr>
              <a:t> to identify clouds.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Clouds generally have </a:t>
            </a:r>
            <a:r>
              <a:rPr kumimoji="0" lang="en-US" altLang="en-US" sz="1800" b="1" i="0" u="none" strike="noStrike" cap="none" normalizeH="0" baseline="0" dirty="0">
                <a:ln>
                  <a:noFill/>
                </a:ln>
                <a:solidFill>
                  <a:schemeClr val="tx1"/>
                </a:solidFill>
                <a:effectLst/>
                <a:latin typeface="Arial" panose="020B0604020202020204" pitchFamily="34" charset="0"/>
              </a:rPr>
              <a:t>high Cloud Index values</a:t>
            </a:r>
            <a:r>
              <a:rPr kumimoji="0" lang="en-US" altLang="en-US" sz="1800" b="0" i="0" u="none" strike="noStrike" cap="none" normalizeH="0" baseline="0" dirty="0">
                <a:ln>
                  <a:noFill/>
                </a:ln>
                <a:solidFill>
                  <a:schemeClr val="tx1"/>
                </a:solidFill>
                <a:effectLst/>
                <a:latin typeface="Arial" panose="020B0604020202020204" pitchFamily="34" charset="0"/>
              </a:rPr>
              <a:t> due to their strong reflectance in the </a:t>
            </a:r>
            <a:r>
              <a:rPr kumimoji="0" lang="en-US" altLang="en-US" sz="1800" b="1" i="0" u="none" strike="noStrike" cap="none" normalizeH="0" baseline="0" dirty="0">
                <a:ln>
                  <a:noFill/>
                </a:ln>
                <a:solidFill>
                  <a:schemeClr val="tx1"/>
                </a:solidFill>
                <a:effectLst/>
                <a:latin typeface="Arial" panose="020B0604020202020204" pitchFamily="34" charset="0"/>
              </a:rPr>
              <a:t>Blue band </a:t>
            </a:r>
            <a:r>
              <a:rPr kumimoji="0" lang="en-US" altLang="en-US" sz="1800" b="0" i="0" u="none" strike="noStrike" cap="none" normalizeH="0" baseline="0" dirty="0">
                <a:ln>
                  <a:noFill/>
                </a:ln>
                <a:solidFill>
                  <a:schemeClr val="tx1"/>
                </a:solidFill>
                <a:effectLst/>
                <a:latin typeface="Arial" panose="020B0604020202020204" pitchFamily="34" charset="0"/>
              </a:rPr>
              <a:t>and lower reflectance in the </a:t>
            </a:r>
            <a:r>
              <a:rPr kumimoji="0" lang="en-US" altLang="en-US" sz="1800" b="1" i="0" u="none" strike="noStrike" cap="none" normalizeH="0" baseline="0" dirty="0">
                <a:ln>
                  <a:noFill/>
                </a:ln>
                <a:solidFill>
                  <a:schemeClr val="tx1"/>
                </a:solidFill>
                <a:effectLst/>
                <a:latin typeface="Arial" panose="020B0604020202020204" pitchFamily="34" charset="0"/>
              </a:rPr>
              <a:t>SWIR and NIR band</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We also used cloud reflectance properties in </a:t>
            </a:r>
            <a:r>
              <a:rPr lang="en-US" altLang="en-US" b="1" dirty="0">
                <a:solidFill>
                  <a:schemeClr val="tx1"/>
                </a:solidFill>
                <a:latin typeface="Arial" panose="020B0604020202020204" pitchFamily="34" charset="0"/>
              </a:rPr>
              <a:t>NIR band </a:t>
            </a:r>
            <a:r>
              <a:rPr lang="en-US" altLang="en-US" dirty="0">
                <a:solidFill>
                  <a:schemeClr val="tx1"/>
                </a:solidFill>
                <a:latin typeface="Arial" panose="020B0604020202020204" pitchFamily="34" charset="0"/>
              </a:rPr>
              <a:t>and compared the results with the previous method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By setting a </a:t>
            </a:r>
            <a:r>
              <a:rPr kumimoji="0" lang="en-US" altLang="en-US" sz="1800" b="1" i="0" u="none" strike="noStrike" cap="none" normalizeH="0" baseline="0" dirty="0">
                <a:ln>
                  <a:noFill/>
                </a:ln>
                <a:solidFill>
                  <a:schemeClr val="tx1"/>
                </a:solidFill>
                <a:effectLst/>
                <a:latin typeface="Arial" panose="020B0604020202020204" pitchFamily="34" charset="0"/>
              </a:rPr>
              <a:t>threshold on the Cloud Index values</a:t>
            </a:r>
            <a:r>
              <a:rPr kumimoji="0" lang="en-US" altLang="en-US" sz="1800" b="0" i="0" u="none" strike="noStrike" cap="none" normalizeH="0" baseline="0" dirty="0">
                <a:ln>
                  <a:noFill/>
                </a:ln>
                <a:solidFill>
                  <a:schemeClr val="tx1"/>
                </a:solidFill>
                <a:effectLst/>
                <a:latin typeface="Arial" panose="020B0604020202020204" pitchFamily="34" charset="0"/>
              </a:rPr>
              <a:t>, we were able to distinguish cloud-covered pixels from other surfaces.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approach effectively highlighted cloud areas, making it easy to separate them from snow, sand, and other land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5A84D54-470B-66F3-88BA-F92BD0B28934}"/>
              </a:ext>
            </a:extLst>
          </p:cNvPr>
          <p:cNvPicPr>
            <a:picLocks noChangeAspect="1"/>
          </p:cNvPicPr>
          <p:nvPr/>
        </p:nvPicPr>
        <p:blipFill>
          <a:blip r:embed="rId2"/>
          <a:stretch>
            <a:fillRect/>
          </a:stretch>
        </p:blipFill>
        <p:spPr>
          <a:xfrm>
            <a:off x="7582678" y="0"/>
            <a:ext cx="4609322" cy="3123779"/>
          </a:xfrm>
          <a:prstGeom prst="rect">
            <a:avLst/>
          </a:prstGeom>
        </p:spPr>
      </p:pic>
    </p:spTree>
    <p:extLst>
      <p:ext uri="{BB962C8B-B14F-4D97-AF65-F5344CB8AC3E}">
        <p14:creationId xmlns:p14="http://schemas.microsoft.com/office/powerpoint/2010/main" val="921724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AAEE-4ABE-FB76-BDC9-2210B5DB048B}"/>
              </a:ext>
            </a:extLst>
          </p:cNvPr>
          <p:cNvSpPr>
            <a:spLocks noGrp="1"/>
          </p:cNvSpPr>
          <p:nvPr>
            <p:ph type="title"/>
          </p:nvPr>
        </p:nvSpPr>
        <p:spPr/>
        <p:txBody>
          <a:bodyPr>
            <a:normAutofit/>
          </a:bodyPr>
          <a:lstStyle/>
          <a:p>
            <a:r>
              <a:rPr lang="en-US" dirty="0"/>
              <a:t>Original image used for cloud identification:</a:t>
            </a:r>
            <a:endParaRPr lang="en-IN" dirty="0"/>
          </a:p>
        </p:txBody>
      </p:sp>
      <p:sp>
        <p:nvSpPr>
          <p:cNvPr id="3" name="Content Placeholder 2">
            <a:extLst>
              <a:ext uri="{FF2B5EF4-FFF2-40B4-BE49-F238E27FC236}">
                <a16:creationId xmlns:a16="http://schemas.microsoft.com/office/drawing/2014/main" id="{642D650E-7074-6ED5-6155-538D8AB5791B}"/>
              </a:ext>
            </a:extLst>
          </p:cNvPr>
          <p:cNvSpPr>
            <a:spLocks noGrp="1"/>
          </p:cNvSpPr>
          <p:nvPr>
            <p:ph idx="1"/>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6DA7846E-0B50-BCF4-D617-E7F4E948BE71}"/>
              </a:ext>
            </a:extLst>
          </p:cNvPr>
          <p:cNvPicPr>
            <a:picLocks noChangeAspect="1"/>
          </p:cNvPicPr>
          <p:nvPr/>
        </p:nvPicPr>
        <p:blipFill>
          <a:blip r:embed="rId2"/>
          <a:stretch>
            <a:fillRect/>
          </a:stretch>
        </p:blipFill>
        <p:spPr>
          <a:xfrm>
            <a:off x="6466788" y="1254341"/>
            <a:ext cx="5795511" cy="5603659"/>
          </a:xfrm>
          <a:prstGeom prst="rect">
            <a:avLst/>
          </a:prstGeom>
        </p:spPr>
      </p:pic>
    </p:spTree>
    <p:extLst>
      <p:ext uri="{BB962C8B-B14F-4D97-AF65-F5344CB8AC3E}">
        <p14:creationId xmlns:p14="http://schemas.microsoft.com/office/powerpoint/2010/main" val="12082098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100</TotalTime>
  <Words>631</Words>
  <Application>Microsoft Office PowerPoint</Application>
  <PresentationFormat>Widescreen</PresentationFormat>
  <Paragraphs>50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Wingdings 3</vt:lpstr>
      <vt:lpstr>Facet</vt:lpstr>
      <vt:lpstr>CE712 Course Project ID: 12 Module 2</vt:lpstr>
      <vt:lpstr>Topic: Differentiating between cloud, ice and sand from multispectral imagery</vt:lpstr>
      <vt:lpstr>Overview</vt:lpstr>
      <vt:lpstr>PowerPoint Presentation</vt:lpstr>
      <vt:lpstr>Earth Explorer was used to download satellite image needed for the Project</vt:lpstr>
      <vt:lpstr>Snow Identification</vt:lpstr>
      <vt:lpstr>Raw image:                    Masked Image:</vt:lpstr>
      <vt:lpstr>Cloud identification</vt:lpstr>
      <vt:lpstr>Original image used for cloud identification:</vt:lpstr>
      <vt:lpstr>Using NIR band:</vt:lpstr>
      <vt:lpstr>Sand identification</vt:lpstr>
      <vt:lpstr>Original Image:                  Processed Image: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Sahil Bhoge</dc:creator>
  <cp:lastModifiedBy>Sahil Bhoge</cp:lastModifiedBy>
  <cp:revision>1</cp:revision>
  <dcterms:created xsi:type="dcterms:W3CDTF">2024-11-09T04:21:37Z</dcterms:created>
  <dcterms:modified xsi:type="dcterms:W3CDTF">2024-11-09T06:02:32Z</dcterms:modified>
</cp:coreProperties>
</file>